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4"/>
  </p:notesMasterIdLst>
  <p:sldIdLst>
    <p:sldId id="256" r:id="rId2"/>
    <p:sldId id="548" r:id="rId3"/>
    <p:sldId id="584" r:id="rId4"/>
    <p:sldId id="543" r:id="rId5"/>
    <p:sldId id="547" r:id="rId6"/>
    <p:sldId id="540" r:id="rId7"/>
    <p:sldId id="541" r:id="rId8"/>
    <p:sldId id="542" r:id="rId9"/>
    <p:sldId id="546" r:id="rId10"/>
    <p:sldId id="549" r:id="rId11"/>
    <p:sldId id="550" r:id="rId12"/>
    <p:sldId id="578" r:id="rId13"/>
    <p:sldId id="577" r:id="rId14"/>
    <p:sldId id="579" r:id="rId15"/>
    <p:sldId id="580" r:id="rId16"/>
    <p:sldId id="567" r:id="rId17"/>
    <p:sldId id="573" r:id="rId18"/>
    <p:sldId id="581" r:id="rId19"/>
    <p:sldId id="568" r:id="rId20"/>
    <p:sldId id="582" r:id="rId21"/>
    <p:sldId id="569" r:id="rId22"/>
    <p:sldId id="583" r:id="rId23"/>
    <p:sldId id="571" r:id="rId24"/>
    <p:sldId id="570" r:id="rId25"/>
    <p:sldId id="533" r:id="rId26"/>
    <p:sldId id="535" r:id="rId27"/>
    <p:sldId id="534" r:id="rId28"/>
    <p:sldId id="536" r:id="rId29"/>
    <p:sldId id="585" r:id="rId30"/>
    <p:sldId id="537" r:id="rId31"/>
    <p:sldId id="530" r:id="rId32"/>
    <p:sldId id="263" r:id="rId3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FF00"/>
    <a:srgbClr val="00FF80"/>
    <a:srgbClr val="00FF00"/>
    <a:srgbClr val="FF6666"/>
    <a:srgbClr val="408000"/>
    <a:srgbClr val="FF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81"/>
    <p:restoredTop sz="93878"/>
  </p:normalViewPr>
  <p:slideViewPr>
    <p:cSldViewPr snapToGrid="0" snapToObjects="1">
      <p:cViewPr varScale="1">
        <p:scale>
          <a:sx n="120" d="100"/>
          <a:sy n="120" d="100"/>
        </p:scale>
        <p:origin x="120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0F8777-1296-8B4D-9BD4-528A6F96FB80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4DE89D-FC32-DD49-9E93-4610F3770AEB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14480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DE89D-FC32-DD49-9E93-4610F3770AEB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23473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34DE89D-FC32-DD49-9E93-4610F3770AEB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35570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63888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46278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125422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957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4866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941245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960950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7669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867544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25705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465184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EE3E6A-85A8-0947-B623-4BBAB6FD848A}" type="datetimeFigureOut">
              <a:rPr lang="en-US" smtClean="0"/>
              <a:t>3/11/22</a:t>
            </a:fld>
            <a:endParaRPr lang="pt-BR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284AC8-5BE4-184C-A55E-A13E5830EE92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78531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lead_bigData_nodes.jpg"/>
          <p:cNvPicPr>
            <a:picLocks noChangeAspect="1"/>
          </p:cNvPicPr>
          <p:nvPr/>
        </p:nvPicPr>
        <p:blipFill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60271"/>
            <a:ext cx="9144000" cy="365759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322285"/>
            <a:ext cx="7772400" cy="1315427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558ED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HBase, Kafka &amp; Bloom Filters: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1720135"/>
            <a:ext cx="6400800" cy="935694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Week 10</a:t>
            </a: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0" y="6117864"/>
            <a:ext cx="9144000" cy="74013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solidFill>
                  <a:schemeClr val="accent1">
                    <a:lumMod val="75000"/>
                  </a:schemeClr>
                </a:solidFill>
              </a:rPr>
              <a:t>Marilson Campos</a:t>
            </a:r>
          </a:p>
          <a:p>
            <a:pPr algn="l"/>
            <a:r>
              <a:rPr lang="en-US" sz="1800" dirty="0">
                <a:solidFill>
                  <a:schemeClr val="accent1">
                    <a:lumMod val="75000"/>
                  </a:schemeClr>
                </a:solidFill>
              </a:rPr>
              <a:t>UCSC Extension </a:t>
            </a:r>
            <a:r>
              <a:rPr lang="en-US" sz="1800">
                <a:solidFill>
                  <a:schemeClr val="accent1">
                    <a:lumMod val="75000"/>
                  </a:schemeClr>
                </a:solidFill>
              </a:rPr>
              <a:t>- 2022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05720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HBase – </a:t>
            </a:r>
            <a:r>
              <a:rPr lang="en-US" sz="3000" b="1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IO Performance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797EB2D-C944-7F41-B7F9-575F38230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249" y="1220789"/>
            <a:ext cx="7219950" cy="4755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057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HBase – </a:t>
            </a:r>
            <a:r>
              <a:rPr lang="en-US" sz="3000" b="1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Compaction</a:t>
            </a:r>
            <a:endParaRPr lang="en-US"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8D0DB61-2B4B-0E47-B6C7-7128A08B4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23695" y="3256056"/>
            <a:ext cx="5513497" cy="27567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8B2067-C387-4148-B0CF-8CB334B00020}"/>
              </a:ext>
            </a:extLst>
          </p:cNvPr>
          <p:cNvSpPr txBox="1"/>
          <p:nvPr/>
        </p:nvSpPr>
        <p:spPr>
          <a:xfrm>
            <a:off x="525516" y="1161394"/>
            <a:ext cx="6978869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Compaction is the mechanism that HBase uses to remove old records and deleted records.</a:t>
            </a:r>
          </a:p>
          <a:p>
            <a:endParaRPr lang="en-US" sz="2400" dirty="0"/>
          </a:p>
          <a:p>
            <a:r>
              <a:rPr lang="en-US" sz="2400" dirty="0"/>
              <a:t>Operations are based on key + timestamp</a:t>
            </a:r>
          </a:p>
        </p:txBody>
      </p:sp>
    </p:spTree>
    <p:extLst>
      <p:ext uri="{BB962C8B-B14F-4D97-AF65-F5344CB8AC3E}">
        <p14:creationId xmlns:p14="http://schemas.microsoft.com/office/powerpoint/2010/main" val="3915866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Real time streaming</a:t>
            </a:r>
            <a:endParaRPr lang="en-US" b="1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509B86B-F8AC-2A4F-A7B8-8318E24A60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3800" y="1230216"/>
            <a:ext cx="3632200" cy="20019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0E3426B-9457-6149-980B-C1026FD5CA81}"/>
              </a:ext>
            </a:extLst>
          </p:cNvPr>
          <p:cNvSpPr txBox="1"/>
          <p:nvPr/>
        </p:nvSpPr>
        <p:spPr>
          <a:xfrm>
            <a:off x="1193800" y="3225800"/>
            <a:ext cx="717550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- Flexible Publish-subscribe/queue </a:t>
            </a:r>
          </a:p>
          <a:p>
            <a:endParaRPr lang="en-US" sz="2800" dirty="0"/>
          </a:p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- Robust Replication</a:t>
            </a:r>
          </a:p>
          <a:p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- Ordering Preserved at topic partition level </a:t>
            </a:r>
          </a:p>
          <a:p>
            <a:endParaRPr lang="en-US" sz="2800" b="1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4882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Real time streaming</a:t>
            </a:r>
            <a:endParaRPr lang="en-US" b="1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E3426B-9457-6149-980B-C1026FD5CA81}"/>
              </a:ext>
            </a:extLst>
          </p:cNvPr>
          <p:cNvSpPr txBox="1"/>
          <p:nvPr/>
        </p:nvSpPr>
        <p:spPr>
          <a:xfrm>
            <a:off x="314325" y="1271757"/>
            <a:ext cx="4743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Recommended reference</a:t>
            </a:r>
          </a:p>
        </p:txBody>
      </p:sp>
      <p:pic>
        <p:nvPicPr>
          <p:cNvPr id="3" name="Picture 2" descr="A bird on a branch&#10;&#10;Description automatically generated">
            <a:extLst>
              <a:ext uri="{FF2B5EF4-FFF2-40B4-BE49-F238E27FC236}">
                <a16:creationId xmlns:a16="http://schemas.microsoft.com/office/drawing/2014/main" id="{D4D5A65E-84D8-B34F-B1AF-7587FE26A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929588"/>
            <a:ext cx="3124043" cy="409072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F27850F-2097-8C46-9C0D-CFB545CC697C}"/>
              </a:ext>
            </a:extLst>
          </p:cNvPr>
          <p:cNvSpPr txBox="1"/>
          <p:nvPr/>
        </p:nvSpPr>
        <p:spPr>
          <a:xfrm>
            <a:off x="3721395" y="1929588"/>
            <a:ext cx="434151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second edition of the original reference </a:t>
            </a:r>
          </a:p>
          <a:p>
            <a:r>
              <a:rPr lang="en-US" dirty="0"/>
              <a:t>created by the team at </a:t>
            </a:r>
            <a:r>
              <a:rPr lang="en-US" dirty="0" err="1"/>
              <a:t>Confluent.io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086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Kafka Marketplace</a:t>
            </a:r>
            <a:endParaRPr lang="en-US" b="1" u="sn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0E3426B-9457-6149-980B-C1026FD5CA81}"/>
              </a:ext>
            </a:extLst>
          </p:cNvPr>
          <p:cNvSpPr txBox="1"/>
          <p:nvPr/>
        </p:nvSpPr>
        <p:spPr>
          <a:xfrm>
            <a:off x="3015049" y="2363337"/>
            <a:ext cx="612895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Apache Kafka – open source</a:t>
            </a:r>
          </a:p>
          <a:p>
            <a:endParaRPr lang="en-US" sz="2400" dirty="0"/>
          </a:p>
          <a:p>
            <a:r>
              <a:rPr lang="en-US" sz="2400" dirty="0" err="1"/>
              <a:t>Confluent.io</a:t>
            </a:r>
            <a:r>
              <a:rPr lang="en-US" sz="2400" dirty="0"/>
              <a:t> – Apache Kafka as a Service</a:t>
            </a:r>
          </a:p>
          <a:p>
            <a:endParaRPr lang="en-US" sz="2400" dirty="0"/>
          </a:p>
          <a:p>
            <a:r>
              <a:rPr lang="en-US" sz="2400" dirty="0"/>
              <a:t>Amazon MKS – Amazon Apache Kafka as a service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E058B9A-5E16-5541-BEDF-7417BC6804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2779612"/>
            <a:ext cx="1885178" cy="1039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5193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Real time streaming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672670" y="2023309"/>
            <a:ext cx="8296275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1. Process events in real-time.</a:t>
            </a:r>
          </a:p>
          <a:p>
            <a:endParaRPr lang="en-US" sz="2400" dirty="0"/>
          </a:p>
          <a:p>
            <a:r>
              <a:rPr lang="en-US" sz="2400" dirty="0"/>
              <a:t>2. Most often you need to capture them in real-time </a:t>
            </a:r>
          </a:p>
          <a:p>
            <a:r>
              <a:rPr lang="en-US" sz="2400" dirty="0"/>
              <a:t>and have the option to analyze some of these events in real-time.</a:t>
            </a:r>
          </a:p>
          <a:p>
            <a:endParaRPr lang="en-US" sz="2400" dirty="0"/>
          </a:p>
          <a:p>
            <a:r>
              <a:rPr lang="en-US" sz="2400" dirty="0">
                <a:solidFill>
                  <a:schemeClr val="accent5">
                    <a:lumMod val="75000"/>
                  </a:schemeClr>
                </a:solidFill>
              </a:rPr>
              <a:t>Examples of event sources:</a:t>
            </a:r>
          </a:p>
          <a:p>
            <a:r>
              <a:rPr lang="en-US" sz="2400" dirty="0"/>
              <a:t>  IOT Sensors</a:t>
            </a:r>
          </a:p>
          <a:p>
            <a:r>
              <a:rPr lang="en-US" sz="2400" dirty="0"/>
              <a:t>  Microservice calls </a:t>
            </a:r>
          </a:p>
          <a:p>
            <a:r>
              <a:rPr lang="en-US" sz="2400" dirty="0"/>
              <a:t>  Http calls</a:t>
            </a:r>
          </a:p>
          <a:p>
            <a:r>
              <a:rPr lang="en-US" sz="2400" dirty="0"/>
              <a:t>  etc.</a:t>
            </a:r>
          </a:p>
          <a:p>
            <a:endParaRPr 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2FD9A30-CD8D-3E45-ADC4-2472F5BB5CCE}"/>
              </a:ext>
            </a:extLst>
          </p:cNvPr>
          <p:cNvSpPr txBox="1"/>
          <p:nvPr/>
        </p:nvSpPr>
        <p:spPr>
          <a:xfrm>
            <a:off x="362123" y="1161535"/>
            <a:ext cx="191347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Use cases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1523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Real time streaming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1489842" y="988629"/>
            <a:ext cx="6780158" cy="5878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b="1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800" b="1" dirty="0">
                <a:solidFill>
                  <a:schemeClr val="accent4">
                    <a:lumMod val="75000"/>
                  </a:schemeClr>
                </a:solidFill>
              </a:rPr>
              <a:t>Realtime Consumers</a:t>
            </a:r>
            <a:endParaRPr lang="en-US" sz="2800" dirty="0"/>
          </a:p>
          <a:p>
            <a:pPr lvl="1"/>
            <a:r>
              <a:rPr lang="en-US" sz="2800" dirty="0"/>
              <a:t>Spark Streaming</a:t>
            </a:r>
          </a:p>
          <a:p>
            <a:pPr lvl="1"/>
            <a:r>
              <a:rPr lang="en-US" sz="2800" dirty="0"/>
              <a:t>Storm</a:t>
            </a:r>
          </a:p>
          <a:p>
            <a:pPr lvl="1"/>
            <a:r>
              <a:rPr lang="en-US" sz="2800" dirty="0"/>
              <a:t>Apache </a:t>
            </a:r>
            <a:r>
              <a:rPr lang="en-US" sz="2800" dirty="0" err="1"/>
              <a:t>Flink</a:t>
            </a:r>
            <a:endParaRPr lang="en-US" sz="2800" dirty="0"/>
          </a:p>
          <a:p>
            <a:pPr lvl="1"/>
            <a:r>
              <a:rPr lang="en-US" sz="2800" dirty="0"/>
              <a:t>Kinesis</a:t>
            </a:r>
          </a:p>
          <a:p>
            <a:pPr lvl="1"/>
            <a:r>
              <a:rPr lang="en-US" sz="2800" dirty="0"/>
              <a:t>Kinesis / Analytics</a:t>
            </a:r>
          </a:p>
          <a:p>
            <a:endParaRPr lang="en-US" sz="2800" dirty="0"/>
          </a:p>
          <a:p>
            <a:r>
              <a:rPr lang="en-US" sz="2800" b="1" dirty="0">
                <a:solidFill>
                  <a:schemeClr val="accent4">
                    <a:lumMod val="75000"/>
                  </a:schemeClr>
                </a:solidFill>
              </a:rPr>
              <a:t>Batch consumers</a:t>
            </a:r>
          </a:p>
          <a:p>
            <a:pPr lvl="1"/>
            <a:r>
              <a:rPr lang="en-US" sz="2800" dirty="0"/>
              <a:t>Hadoop HDFS</a:t>
            </a:r>
          </a:p>
          <a:p>
            <a:pPr lvl="1"/>
            <a:r>
              <a:rPr lang="en-US" sz="2800" dirty="0"/>
              <a:t>Aws S3</a:t>
            </a:r>
          </a:p>
          <a:p>
            <a:pPr lvl="1"/>
            <a:r>
              <a:rPr lang="en-US" sz="2800" dirty="0"/>
              <a:t>HBase</a:t>
            </a:r>
          </a:p>
          <a:p>
            <a:pPr lvl="1"/>
            <a:r>
              <a:rPr lang="en-US" sz="2800" dirty="0"/>
              <a:t>Cassandra</a:t>
            </a:r>
          </a:p>
          <a:p>
            <a:endParaRPr 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8668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Decoupling from consumer and producers.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472966" y="988629"/>
            <a:ext cx="7797034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- Producers can write faster than consumers for some time.</a:t>
            </a:r>
          </a:p>
          <a:p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- Writes rate cannot be </a:t>
            </a:r>
            <a:r>
              <a:rPr lang="en-US" sz="2800" b="1" u="sng" dirty="0">
                <a:solidFill>
                  <a:schemeClr val="accent4">
                    <a:lumMod val="75000"/>
                  </a:schemeClr>
                </a:solidFill>
              </a:rPr>
              <a:t>higher for long time</a:t>
            </a:r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 or we run out of space.</a:t>
            </a:r>
          </a:p>
          <a:p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28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800" dirty="0">
                <a:solidFill>
                  <a:schemeClr val="accent4">
                    <a:lumMod val="75000"/>
                  </a:schemeClr>
                </a:solidFill>
              </a:rPr>
              <a:t>- Kafka acts like a reliable system to capture events and deliver them some time later to multiple consumers.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213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Kafka – Cluster components</a:t>
            </a:r>
            <a:endParaRPr lang="en-US" b="1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E7E9C2A-2859-1A44-BC3C-EBAEE84A5B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495" y="1124464"/>
            <a:ext cx="6020635" cy="516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280264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Kafka - Terminology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472966" y="988629"/>
            <a:ext cx="7797034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Records</a:t>
            </a: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 </a:t>
            </a:r>
            <a:r>
              <a:rPr lang="en-US" sz="2000" dirty="0"/>
              <a:t>have a key (optional), value and timestamp; Immutable</a:t>
            </a: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Topic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is  a stream of records (“/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</a:rPr>
              <a:t>email_sent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”, “/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</a:rPr>
              <a:t>user_signups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”, </a:t>
            </a:r>
            <a:r>
              <a:rPr lang="en-US" sz="2000" dirty="0" err="1">
                <a:solidFill>
                  <a:schemeClr val="accent4">
                    <a:lumMod val="75000"/>
                  </a:schemeClr>
                </a:solidFill>
              </a:rPr>
              <a:t>etc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)</a:t>
            </a: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Topic Log </a:t>
            </a: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is the storage for messages for a topic. It consist of Partitions 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   	and spread to multiple files on multiple nodes.</a:t>
            </a: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Partition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parts of Topic Log</a:t>
            </a: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Producer API 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is used to produce a stream or records</a:t>
            </a: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Consumer API </a:t>
            </a: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is used to consume a stream of records</a:t>
            </a:r>
          </a:p>
          <a:p>
            <a:endParaRPr lang="en-US" sz="2000" dirty="0"/>
          </a:p>
          <a:p>
            <a:endParaRPr lang="en-US" sz="2200" b="1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0876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1 - HBase – </a:t>
            </a:r>
            <a:r>
              <a:rPr lang="en-US" sz="3000" b="1" u="sng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</a:t>
            </a: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adoop Data</a:t>
            </a:r>
            <a:r>
              <a:rPr lang="en-US" sz="3000" b="1" u="sng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base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314325" y="1322962"/>
            <a:ext cx="7932236" cy="52937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HBase allows us to extend the concept of ‘table’ that </a:t>
            </a:r>
          </a:p>
          <a:p>
            <a:r>
              <a:rPr lang="en-US" sz="2800" dirty="0"/>
              <a:t>Hive provides us.</a:t>
            </a:r>
          </a:p>
          <a:p>
            <a:endParaRPr lang="en-US" dirty="0"/>
          </a:p>
          <a:p>
            <a:r>
              <a:rPr lang="en-US" sz="3400" dirty="0"/>
              <a:t>It allows:</a:t>
            </a:r>
            <a:br>
              <a:rPr lang="en-US" sz="3400" dirty="0"/>
            </a:br>
            <a:endParaRPr lang="en-US" sz="1200" dirty="0"/>
          </a:p>
          <a:p>
            <a:r>
              <a:rPr lang="en-US" sz="3400" dirty="0"/>
              <a:t>  - Single field updates.</a:t>
            </a:r>
            <a:br>
              <a:rPr lang="en-US" sz="3400" dirty="0"/>
            </a:br>
            <a:endParaRPr lang="en-US" sz="1200" dirty="0"/>
          </a:p>
          <a:p>
            <a:r>
              <a:rPr lang="en-US" sz="3400" dirty="0"/>
              <a:t>  - Hold multiple versions each field.</a:t>
            </a:r>
            <a:br>
              <a:rPr lang="en-US" sz="3400" dirty="0"/>
            </a:br>
            <a:endParaRPr lang="en-US" sz="1200" dirty="0"/>
          </a:p>
          <a:p>
            <a:r>
              <a:rPr lang="en-US" sz="3400" dirty="0"/>
              <a:t>  - Large scale concurrent writes.</a:t>
            </a:r>
            <a:br>
              <a:rPr lang="en-US" sz="3400" dirty="0"/>
            </a:br>
            <a:endParaRPr lang="en-US" sz="1200" dirty="0"/>
          </a:p>
          <a:p>
            <a:r>
              <a:rPr lang="en-US" sz="3400" dirty="0"/>
              <a:t>  - “Irregular” database schema.</a:t>
            </a:r>
          </a:p>
          <a:p>
            <a:endParaRPr lang="en-US" sz="2400" dirty="0"/>
          </a:p>
          <a:p>
            <a:r>
              <a:rPr lang="en-US" sz="2200" b="1" dirty="0">
                <a:solidFill>
                  <a:schemeClr val="accent5">
                    <a:lumMod val="75000"/>
                  </a:schemeClr>
                </a:solidFill>
              </a:rPr>
              <a:t>Reference: HBase: The Definitive Guide (O’Reilly)</a:t>
            </a:r>
          </a:p>
        </p:txBody>
      </p:sp>
    </p:spTree>
    <p:extLst>
      <p:ext uri="{BB962C8B-B14F-4D97-AF65-F5344CB8AC3E}">
        <p14:creationId xmlns:p14="http://schemas.microsoft.com/office/powerpoint/2010/main" val="45234279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Kafka - Consumption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472966" y="988629"/>
            <a:ext cx="77970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200F59-B904-EC4F-8B49-1231915BE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397" y="1506070"/>
            <a:ext cx="8910016" cy="381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0196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Kafka - Terminology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472966" y="988629"/>
            <a:ext cx="779703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Brokers</a:t>
            </a: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are Kafka workers and run in a Kafka Cluster. </a:t>
            </a:r>
          </a:p>
          <a:p>
            <a:endParaRPr lang="en-US" sz="2000" b="1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b="1" dirty="0" err="1">
                <a:solidFill>
                  <a:schemeClr val="accent4">
                    <a:lumMod val="75000"/>
                  </a:schemeClr>
                </a:solidFill>
              </a:rPr>
              <a:t>ZooKeeper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System that coordinates brokers/cluster operation and leadership election</a:t>
            </a: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Records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</a:t>
            </a:r>
            <a:r>
              <a:rPr lang="en-US" sz="2000" dirty="0"/>
              <a:t>have a key (optional), value and timestamp and are Immutable</a:t>
            </a:r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Producers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write to Topics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append records at end of Topic log</a:t>
            </a: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000" b="1" dirty="0">
                <a:solidFill>
                  <a:schemeClr val="accent4">
                    <a:lumMod val="75000"/>
                  </a:schemeClr>
                </a:solidFill>
              </a:rPr>
              <a:t>Consumers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read from Topics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can read from Kafka at their own pace</a:t>
            </a:r>
          </a:p>
          <a:p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	tracks offset from where they left off reading </a:t>
            </a:r>
          </a:p>
        </p:txBody>
      </p:sp>
    </p:spTree>
    <p:extLst>
      <p:ext uri="{BB962C8B-B14F-4D97-AF65-F5344CB8AC3E}">
        <p14:creationId xmlns:p14="http://schemas.microsoft.com/office/powerpoint/2010/main" val="30270870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Kafka Topic Partitions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472965" y="988629"/>
            <a:ext cx="829627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DBA9EF3-74B1-FB47-8453-5B57E037ED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965" y="1327183"/>
            <a:ext cx="7772400" cy="4721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871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Kafka Partitions and offsets.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472966" y="988629"/>
            <a:ext cx="8137634" cy="5909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Order is maintained only in a single partition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A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</a:rPr>
              <a:t>partition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 is ordered, immutable sequence of records that is</a:t>
            </a: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  continually appended to a commit log.</a:t>
            </a: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 </a:t>
            </a: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</a:rPr>
              <a:t>records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 in partitions are assigned sequential id number called the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</a:rPr>
              <a:t>offset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Offset identifies each record within the partition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A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</a:rPr>
              <a:t>topic partition 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must fit on the server that host it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A </a:t>
            </a:r>
            <a:r>
              <a:rPr lang="en-US" sz="2400" b="1" dirty="0">
                <a:solidFill>
                  <a:schemeClr val="accent4">
                    <a:lumMod val="75000"/>
                  </a:schemeClr>
                </a:solidFill>
              </a:rPr>
              <a:t>topic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 can span many partitions hosted on many servers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154739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2 – Kafka vs Aws Kinesis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472965" y="988629"/>
            <a:ext cx="8296275" cy="6217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Kinesis Streams is equivalent to Kafka Core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Kinesis Analytics is equivalent to Kafka Streams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Kinesis Shard is equivalent to Kafka Partition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Kinesis Analytics allows you to perform SQL like queries on data streams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Kafka Streaming allows performing functional aggregations and mutations</a:t>
            </a:r>
          </a:p>
          <a:p>
            <a:endParaRPr lang="en-US" sz="2400" dirty="0">
              <a:solidFill>
                <a:schemeClr val="accent4">
                  <a:lumMod val="75000"/>
                </a:schemeClr>
              </a:solidFill>
            </a:endParaRPr>
          </a:p>
          <a:p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- Kafka integrates well with Spark and Apache </a:t>
            </a:r>
            <a:r>
              <a:rPr lang="en-US" sz="2400" dirty="0" err="1">
                <a:solidFill>
                  <a:schemeClr val="accent4">
                    <a:lumMod val="75000"/>
                  </a:schemeClr>
                </a:solidFill>
              </a:rPr>
              <a:t>Flink</a:t>
            </a:r>
            <a:r>
              <a:rPr lang="en-US" sz="2400" dirty="0">
                <a:solidFill>
                  <a:schemeClr val="accent4">
                    <a:lumMod val="75000"/>
                  </a:schemeClr>
                </a:solidFill>
              </a:rPr>
              <a:t> which allows SQL like queries on streams</a:t>
            </a:r>
          </a:p>
          <a:p>
            <a:endParaRPr lang="en-US" sz="2000" dirty="0">
              <a:solidFill>
                <a:schemeClr val="accent4">
                  <a:lumMod val="75000"/>
                </a:schemeClr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93539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2">
            <a:extLst>
              <a:ext uri="{FF2B5EF4-FFF2-40B4-BE49-F238E27FC236}">
                <a16:creationId xmlns:a16="http://schemas.microsoft.com/office/drawing/2014/main" id="{2C07BB22-C55F-5C4A-8DB8-4A609FC3A61F}"/>
              </a:ext>
            </a:extLst>
          </p:cNvPr>
          <p:cNvSpPr txBox="1"/>
          <p:nvPr/>
        </p:nvSpPr>
        <p:spPr>
          <a:xfrm>
            <a:off x="462810" y="1580809"/>
            <a:ext cx="8147790" cy="4975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/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Bloom filters are tools used in and architectures that allow us to statistically reduce the times we execute an ‘expensive’ operation for a particular key.</a:t>
            </a: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7F7F7F"/>
              </a:solidFill>
              <a:latin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7F7F7F"/>
                </a:solidFill>
                <a:latin typeface="Arial"/>
                <a:cs typeface="Arial"/>
                <a:sym typeface="Arial"/>
              </a:rPr>
              <a:t>For example:</a:t>
            </a: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7F7F7F"/>
                </a:solidFill>
                <a:latin typeface="Arial"/>
                <a:cs typeface="Arial"/>
                <a:sym typeface="Arial"/>
              </a:rPr>
              <a:t>Let’s say that I need to perform a left join of a USER table with SUBSCRIBER table. Both tables are huge and have a small number of keys that match both tables.</a:t>
            </a: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7F7F7F"/>
              </a:solidFill>
              <a:latin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7F7F7F"/>
                </a:solidFill>
                <a:latin typeface="Arial"/>
                <a:cs typeface="Arial"/>
                <a:sym typeface="Arial"/>
              </a:rPr>
              <a:t>I can create a Bloom Filter with the keys from one table and save to a file. Then this file is distributed across the nodes and I can ask if the filter “have seen” a particular key.</a:t>
            </a: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7F7F7F"/>
                </a:solidFill>
                <a:latin typeface="Arial"/>
                <a:cs typeface="Arial"/>
                <a:sym typeface="Arial"/>
              </a:rPr>
              <a:t> </a:t>
            </a: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3 - Bloom Filters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45771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2">
            <a:extLst>
              <a:ext uri="{FF2B5EF4-FFF2-40B4-BE49-F238E27FC236}">
                <a16:creationId xmlns:a16="http://schemas.microsoft.com/office/drawing/2014/main" id="{2C07BB22-C55F-5C4A-8DB8-4A609FC3A61F}"/>
              </a:ext>
            </a:extLst>
          </p:cNvPr>
          <p:cNvSpPr txBox="1"/>
          <p:nvPr/>
        </p:nvSpPr>
        <p:spPr>
          <a:xfrm>
            <a:off x="502867" y="1547103"/>
            <a:ext cx="7919190" cy="4967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/>
          <a:p>
            <a:endParaRPr lang="en-US" b="1" dirty="0"/>
          </a:p>
          <a:p>
            <a:r>
              <a:rPr lang="en-US" sz="2400" b="1" dirty="0"/>
              <a:t>Online Services: </a:t>
            </a:r>
            <a:r>
              <a:rPr lang="en-US" sz="2400" dirty="0"/>
              <a:t>Akamai's web servers use Bloom filters to prevent "one-hit-wonders" from being stored in its disk caches. One-hit-wonders are web objects requested by users just once.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b="1" dirty="0"/>
              <a:t>Software tools: </a:t>
            </a:r>
            <a:r>
              <a:rPr lang="en-US" sz="2400" dirty="0"/>
              <a:t>Google Bigtable, Apache HBase and Apache Cassandra, and PostgreSQL use Bloom filters to reduce the disk lookups for non-existent rows or columns. Avoiding costly disk lookups considerably increases the performance of a database query operation.</a:t>
            </a:r>
          </a:p>
          <a:p>
            <a:endParaRPr lang="en-US" sz="2400" dirty="0"/>
          </a:p>
          <a:p>
            <a:endParaRPr lang="en-US" dirty="0"/>
          </a:p>
        </p:txBody>
      </p:sp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841459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Uses of Bloom Filters in the industry</a:t>
            </a:r>
          </a:p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1800" dirty="0">
                <a:solidFill>
                  <a:srgbClr val="4CB3E7"/>
                </a:solidFill>
                <a:latin typeface="Helvetica Neue Light"/>
                <a:ea typeface="Helvetica Neue Light"/>
                <a:sym typeface="Helvetica Neue Light"/>
              </a:rPr>
              <a:t>(source Wikipedia)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6487965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2">
            <a:extLst>
              <a:ext uri="{FF2B5EF4-FFF2-40B4-BE49-F238E27FC236}">
                <a16:creationId xmlns:a16="http://schemas.microsoft.com/office/drawing/2014/main" id="{2C07BB22-C55F-5C4A-8DB8-4A609FC3A61F}"/>
              </a:ext>
            </a:extLst>
          </p:cNvPr>
          <p:cNvSpPr txBox="1"/>
          <p:nvPr/>
        </p:nvSpPr>
        <p:spPr>
          <a:xfrm>
            <a:off x="462810" y="1580809"/>
            <a:ext cx="8147790" cy="4975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1">
            <a:noAutofit/>
          </a:bodyPr>
          <a:lstStyle/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0" i="0" u="none" strike="noStrike" cap="none" dirty="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There are only two possible answers “No” or “Maybe”.</a:t>
            </a: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7F7F7F"/>
              </a:solidFill>
              <a:latin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7F7F7F"/>
                </a:solidFill>
                <a:latin typeface="Arial"/>
                <a:cs typeface="Arial"/>
                <a:sym typeface="Arial"/>
              </a:rPr>
              <a:t>But the rate of errors on the maybe is small and we can control it.  Smaller error rates mean larger files.</a:t>
            </a: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7F7F7F"/>
              </a:solidFill>
              <a:latin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7F7F7F"/>
                </a:solidFill>
                <a:latin typeface="Arial"/>
                <a:cs typeface="Arial"/>
                <a:sym typeface="Arial"/>
              </a:rPr>
              <a:t>So, we can easy process all the records with the “No” response and process the “expensive” operation only on the “maybe” records.</a:t>
            </a: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7F7F7F"/>
              </a:solidFill>
              <a:latin typeface="Arial"/>
              <a:cs typeface="Arial"/>
              <a:sym typeface="Arial"/>
            </a:endParaRP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7F7F7F"/>
                </a:solidFill>
                <a:latin typeface="Arial"/>
                <a:cs typeface="Arial"/>
                <a:sym typeface="Arial"/>
              </a:rPr>
              <a:t> </a:t>
            </a:r>
          </a:p>
          <a:p>
            <a:pPr marL="0" marR="0" lvl="0" indent="0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Bloom Filters (cont. 1)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9526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How do Bloom Filters Work?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DB04FF-2C35-DD46-B0B6-7145A08DF7F6}"/>
              </a:ext>
            </a:extLst>
          </p:cNvPr>
          <p:cNvSpPr txBox="1"/>
          <p:nvPr/>
        </p:nvSpPr>
        <p:spPr>
          <a:xfrm>
            <a:off x="314325" y="2551814"/>
            <a:ext cx="78184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Building the filter.</a:t>
            </a:r>
          </a:p>
          <a:p>
            <a:endParaRPr lang="en-US" dirty="0"/>
          </a:p>
          <a:p>
            <a:r>
              <a:rPr lang="en-US" dirty="0"/>
              <a:t>Each key inserted change bits in some locations to ‘1’ </a:t>
            </a:r>
          </a:p>
          <a:p>
            <a:endParaRPr lang="en-US" dirty="0"/>
          </a:p>
        </p:txBody>
      </p:sp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CD0FEBAD-A9E5-D84F-B8BC-6C740AFF96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17636"/>
            <a:ext cx="9144000" cy="1918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77722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How do Bloom Filters Work?</a:t>
            </a:r>
            <a:endParaRPr lang="en-US" dirty="0"/>
          </a:p>
        </p:txBody>
      </p:sp>
      <p:pic>
        <p:nvPicPr>
          <p:cNvPr id="4" name="Picture 3" descr="A picture containing text, hanger&#10;&#10;Description automatically generated">
            <a:extLst>
              <a:ext uri="{FF2B5EF4-FFF2-40B4-BE49-F238E27FC236}">
                <a16:creationId xmlns:a16="http://schemas.microsoft.com/office/drawing/2014/main" id="{8BD2B986-AFD5-7C4F-B3E1-7309D5100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92916"/>
            <a:ext cx="9144000" cy="324686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00EED57-D09A-394C-B40F-6DB28DFDE9BA}"/>
              </a:ext>
            </a:extLst>
          </p:cNvPr>
          <p:cNvSpPr txBox="1"/>
          <p:nvPr/>
        </p:nvSpPr>
        <p:spPr>
          <a:xfrm>
            <a:off x="1424763" y="5220586"/>
            <a:ext cx="68568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When the keys </a:t>
            </a:r>
            <a:r>
              <a:rPr lang="en-US" dirty="0" err="1"/>
              <a:t>x,y,z</a:t>
            </a:r>
            <a:r>
              <a:rPr lang="en-US" dirty="0"/>
              <a:t> are inserted they change the bits of the filter to ‘1’ </a:t>
            </a:r>
          </a:p>
          <a:p>
            <a:r>
              <a:rPr lang="en-US" dirty="0"/>
              <a:t>in some specific locations </a:t>
            </a:r>
          </a:p>
        </p:txBody>
      </p:sp>
    </p:spTree>
    <p:extLst>
      <p:ext uri="{BB962C8B-B14F-4D97-AF65-F5344CB8AC3E}">
        <p14:creationId xmlns:p14="http://schemas.microsoft.com/office/powerpoint/2010/main" val="40936246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1 - HBase – </a:t>
            </a:r>
            <a:r>
              <a:rPr lang="en-US" sz="3000" b="1" u="sng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</a:t>
            </a: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adoop Data</a:t>
            </a:r>
            <a:r>
              <a:rPr lang="en-US" sz="3000" b="1" u="sng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base</a:t>
            </a:r>
            <a:endParaRPr lang="en-US" b="1" u="sng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88BD94-4559-224B-99B6-1E1B5AC09A10}"/>
              </a:ext>
            </a:extLst>
          </p:cNvPr>
          <p:cNvSpPr txBox="1"/>
          <p:nvPr/>
        </p:nvSpPr>
        <p:spPr>
          <a:xfrm>
            <a:off x="314325" y="1322962"/>
            <a:ext cx="70476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HBase </a:t>
            </a:r>
            <a:r>
              <a:rPr lang="en-US" sz="2800" b="1" dirty="0"/>
              <a:t>extends</a:t>
            </a:r>
            <a:r>
              <a:rPr lang="en-US" sz="2800" dirty="0"/>
              <a:t> the abstraction of a Hive ‘table’.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162DF0B-54CF-1A49-AB7A-8D9269F7DD2D}"/>
              </a:ext>
            </a:extLst>
          </p:cNvPr>
          <p:cNvSpPr txBox="1"/>
          <p:nvPr/>
        </p:nvSpPr>
        <p:spPr>
          <a:xfrm>
            <a:off x="314325" y="2095746"/>
            <a:ext cx="470424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It allows: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  - Single field updates.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  - Hold multiple versions each field.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  - Large scale concurrent writes.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  - “Irregular” database schema.</a:t>
            </a:r>
          </a:p>
          <a:p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694DA83-DE22-FE45-AE3B-1649F62A2B8A}"/>
              </a:ext>
            </a:extLst>
          </p:cNvPr>
          <p:cNvSpPr txBox="1"/>
          <p:nvPr/>
        </p:nvSpPr>
        <p:spPr>
          <a:xfrm>
            <a:off x="5635256" y="2095746"/>
            <a:ext cx="394468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Reference: </a:t>
            </a:r>
          </a:p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HBase: The Definitive Guide </a:t>
            </a:r>
          </a:p>
          <a:p>
            <a:r>
              <a:rPr lang="en-US" b="1" dirty="0">
                <a:solidFill>
                  <a:schemeClr val="accent5">
                    <a:lumMod val="75000"/>
                  </a:schemeClr>
                </a:solidFill>
              </a:rPr>
              <a:t>(O’Reilly)</a:t>
            </a:r>
          </a:p>
        </p:txBody>
      </p:sp>
      <p:pic>
        <p:nvPicPr>
          <p:cNvPr id="7" name="Picture 6" descr="A picture containing text, appliance&#10;&#10;Description automatically generated">
            <a:extLst>
              <a:ext uri="{FF2B5EF4-FFF2-40B4-BE49-F238E27FC236}">
                <a16:creationId xmlns:a16="http://schemas.microsoft.com/office/drawing/2014/main" id="{9B628F5A-0587-3E4C-BB0C-BDDF951FEB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256" y="3216794"/>
            <a:ext cx="2542469" cy="3198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1738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How to Bloom Filters Work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35C03F-3D7A-2C47-B3EA-2749E7D1E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325" y="1693446"/>
            <a:ext cx="4982327" cy="324820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5C041E-A857-0F44-95A9-FEB80059D0DF}"/>
              </a:ext>
            </a:extLst>
          </p:cNvPr>
          <p:cNvSpPr txBox="1"/>
          <p:nvPr/>
        </p:nvSpPr>
        <p:spPr>
          <a:xfrm>
            <a:off x="5325073" y="2382479"/>
            <a:ext cx="3573799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Each key is passed to several</a:t>
            </a:r>
          </a:p>
          <a:p>
            <a:r>
              <a:rPr lang="en-US" dirty="0"/>
              <a:t> hash functions.</a:t>
            </a:r>
          </a:p>
          <a:p>
            <a:endParaRPr lang="en-US" dirty="0"/>
          </a:p>
          <a:p>
            <a:r>
              <a:rPr lang="en-US" dirty="0"/>
              <a:t>2. Calculate the mod &lt;array size&gt; of </a:t>
            </a:r>
          </a:p>
          <a:p>
            <a:r>
              <a:rPr lang="en-US" dirty="0"/>
              <a:t>the values returned by the hash </a:t>
            </a:r>
          </a:p>
          <a:p>
            <a:r>
              <a:rPr lang="en-US" dirty="0"/>
              <a:t>functions.</a:t>
            </a:r>
          </a:p>
          <a:p>
            <a:endParaRPr lang="en-US" dirty="0"/>
          </a:p>
          <a:p>
            <a:r>
              <a:rPr lang="en-US" dirty="0"/>
              <a:t>3. Set each ‘bit’ to  1.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CDF077-555F-6B40-AB79-60AA9E8AF2B5}"/>
              </a:ext>
            </a:extLst>
          </p:cNvPr>
          <p:cNvSpPr txBox="1"/>
          <p:nvPr/>
        </p:nvSpPr>
        <p:spPr>
          <a:xfrm>
            <a:off x="5000017" y="1459149"/>
            <a:ext cx="422391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A Bloom filter contain a large array of bits.</a:t>
            </a:r>
          </a:p>
          <a:p>
            <a:endParaRPr lang="en-US" b="1" dirty="0"/>
          </a:p>
          <a:p>
            <a:r>
              <a:rPr lang="en-US" b="1" dirty="0"/>
              <a:t>Add a new key to the Bloom filter.</a:t>
            </a:r>
          </a:p>
        </p:txBody>
      </p:sp>
    </p:spTree>
    <p:extLst>
      <p:ext uri="{BB962C8B-B14F-4D97-AF65-F5344CB8AC3E}">
        <p14:creationId xmlns:p14="http://schemas.microsoft.com/office/powerpoint/2010/main" val="28262024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How to Bloom Filters Work (cont. 1)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35C03F-3D7A-2C47-B3EA-2749E7D1EF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415" y="1685039"/>
            <a:ext cx="5113709" cy="333385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15C041E-A857-0F44-95A9-FEB80059D0DF}"/>
              </a:ext>
            </a:extLst>
          </p:cNvPr>
          <p:cNvSpPr txBox="1"/>
          <p:nvPr/>
        </p:nvSpPr>
        <p:spPr>
          <a:xfrm>
            <a:off x="5208342" y="1902704"/>
            <a:ext cx="3765646" cy="4462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1. Each key is passed to several</a:t>
            </a:r>
          </a:p>
          <a:p>
            <a:r>
              <a:rPr lang="en-US" dirty="0"/>
              <a:t> hash functions.</a:t>
            </a:r>
          </a:p>
          <a:p>
            <a:endParaRPr lang="en-US" sz="800" dirty="0"/>
          </a:p>
          <a:p>
            <a:r>
              <a:rPr lang="en-US" dirty="0"/>
              <a:t>2. Calculate the mod &lt;array size&gt; of </a:t>
            </a:r>
          </a:p>
          <a:p>
            <a:r>
              <a:rPr lang="en-US" dirty="0"/>
              <a:t>the values returned by the hash </a:t>
            </a:r>
          </a:p>
          <a:p>
            <a:r>
              <a:rPr lang="en-US" dirty="0"/>
              <a:t>functions.</a:t>
            </a:r>
          </a:p>
          <a:p>
            <a:endParaRPr lang="en-US" sz="800" dirty="0"/>
          </a:p>
          <a:p>
            <a:r>
              <a:rPr lang="en-US" dirty="0"/>
              <a:t>3. Check to see if ALL the bit are ‘1’</a:t>
            </a:r>
          </a:p>
          <a:p>
            <a:endParaRPr lang="en-US" sz="800" dirty="0"/>
          </a:p>
          <a:p>
            <a:r>
              <a:rPr lang="en-US" dirty="0"/>
              <a:t>- If ‘No’ we can say that the key never </a:t>
            </a:r>
          </a:p>
          <a:p>
            <a:r>
              <a:rPr lang="en-US" dirty="0"/>
              <a:t>appeared.</a:t>
            </a:r>
          </a:p>
          <a:p>
            <a:endParaRPr lang="en-US" sz="800" dirty="0"/>
          </a:p>
          <a:p>
            <a:r>
              <a:rPr lang="en-US" dirty="0"/>
              <a:t>- If all bit are ‘1’ then we have </a:t>
            </a:r>
          </a:p>
          <a:p>
            <a:r>
              <a:rPr lang="en-US" dirty="0"/>
              <a:t>two options:</a:t>
            </a:r>
          </a:p>
          <a:p>
            <a:r>
              <a:rPr lang="en-US" dirty="0"/>
              <a:t>   - A combination of keys set the bits </a:t>
            </a:r>
          </a:p>
          <a:p>
            <a:r>
              <a:rPr lang="en-US" dirty="0"/>
              <a:t>     for key we are looking for (maybe)</a:t>
            </a:r>
          </a:p>
          <a:p>
            <a:r>
              <a:rPr lang="en-US" dirty="0"/>
              <a:t>   - The exact key was presented to the</a:t>
            </a:r>
          </a:p>
          <a:p>
            <a:r>
              <a:rPr lang="en-US" dirty="0"/>
              <a:t>     filter.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CDF077-555F-6B40-AB79-60AA9E8AF2B5}"/>
              </a:ext>
            </a:extLst>
          </p:cNvPr>
          <p:cNvSpPr txBox="1"/>
          <p:nvPr/>
        </p:nvSpPr>
        <p:spPr>
          <a:xfrm>
            <a:off x="5019472" y="1220731"/>
            <a:ext cx="329519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Find if Key was presented to the </a:t>
            </a:r>
          </a:p>
          <a:p>
            <a:r>
              <a:rPr lang="en-US" b="1" dirty="0"/>
              <a:t>Bloom Filter.</a:t>
            </a:r>
          </a:p>
        </p:txBody>
      </p:sp>
    </p:spTree>
    <p:extLst>
      <p:ext uri="{BB962C8B-B14F-4D97-AF65-F5344CB8AC3E}">
        <p14:creationId xmlns:p14="http://schemas.microsoft.com/office/powerpoint/2010/main" val="105364461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32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B87407F-22EF-164A-B8D0-05F7590CAC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1950" y="381000"/>
            <a:ext cx="8324850" cy="5745163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endParaRPr lang="en-US" sz="6000" dirty="0"/>
          </a:p>
          <a:p>
            <a:pPr marL="457200" lvl="1" indent="0">
              <a:buNone/>
            </a:pPr>
            <a:endParaRPr lang="en-US" sz="6000" dirty="0"/>
          </a:p>
          <a:p>
            <a:pPr marL="457200" lvl="1" indent="0" algn="ctr">
              <a:buNone/>
            </a:pPr>
            <a:r>
              <a:rPr lang="en-US" sz="6000"/>
              <a:t>Q &amp; A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5854297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HBase – API</a:t>
            </a:r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938CDB-F668-B845-AE09-EC57C605DBB1}"/>
              </a:ext>
            </a:extLst>
          </p:cNvPr>
          <p:cNvSpPr txBox="1"/>
          <p:nvPr/>
        </p:nvSpPr>
        <p:spPr>
          <a:xfrm>
            <a:off x="953310" y="1264596"/>
            <a:ext cx="6801734" cy="63709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void delete(Delete delete)</a:t>
            </a:r>
            <a:endParaRPr lang="en-US" sz="2400" dirty="0"/>
          </a:p>
          <a:p>
            <a:r>
              <a:rPr lang="en-US" sz="2400" dirty="0"/>
              <a:t>Deletes the specified cells/row.</a:t>
            </a:r>
          </a:p>
          <a:p>
            <a:endParaRPr lang="en-US" sz="2400" dirty="0"/>
          </a:p>
          <a:p>
            <a:r>
              <a:rPr lang="en-US" sz="2400" b="1" dirty="0"/>
              <a:t>boolean exists(Get get)</a:t>
            </a:r>
            <a:endParaRPr lang="en-US" sz="2400" dirty="0"/>
          </a:p>
          <a:p>
            <a:r>
              <a:rPr lang="en-US" sz="2400" dirty="0"/>
              <a:t>Using this method, you can test the existence of </a:t>
            </a:r>
          </a:p>
          <a:p>
            <a:r>
              <a:rPr lang="en-US" sz="2400" dirty="0"/>
              <a:t>columns in the table, as specified by Get.</a:t>
            </a:r>
          </a:p>
          <a:p>
            <a:endParaRPr lang="en-US" sz="2400" dirty="0"/>
          </a:p>
          <a:p>
            <a:r>
              <a:rPr lang="en-US" sz="2400" b="1" dirty="0"/>
              <a:t>Result get(Get get)</a:t>
            </a:r>
            <a:endParaRPr lang="en-US" sz="2400" dirty="0"/>
          </a:p>
          <a:p>
            <a:r>
              <a:rPr lang="en-US" sz="2400" dirty="0"/>
              <a:t>Retrieves certain cells from a given row.</a:t>
            </a:r>
          </a:p>
          <a:p>
            <a:r>
              <a:rPr lang="en-US" sz="2400" dirty="0"/>
              <a:t>	</a:t>
            </a:r>
          </a:p>
          <a:p>
            <a:r>
              <a:rPr lang="en-US" sz="2400" b="1" dirty="0"/>
              <a:t>void put(Put put)</a:t>
            </a:r>
            <a:endParaRPr lang="en-US" sz="2400" dirty="0"/>
          </a:p>
          <a:p>
            <a:r>
              <a:rPr lang="en-US" sz="2400" dirty="0"/>
              <a:t>Using this method, you can insert data into the table.</a:t>
            </a:r>
          </a:p>
          <a:p>
            <a:endParaRPr lang="en-US" sz="2400" dirty="0"/>
          </a:p>
          <a:p>
            <a:r>
              <a:rPr lang="en-US" sz="2400" b="1" dirty="0"/>
              <a:t>scan(table)</a:t>
            </a:r>
            <a:endParaRPr lang="en-US" sz="2400" dirty="0"/>
          </a:p>
          <a:p>
            <a:r>
              <a:rPr lang="en-US" sz="2400" dirty="0"/>
              <a:t>Scans the table in sequence reading ALL data.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946385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HBase – </a:t>
            </a:r>
            <a:r>
              <a:rPr lang="en-US" sz="3000" b="1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HBase tables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E8D7853-0637-154C-8544-4695B89EC8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9162" y="962025"/>
            <a:ext cx="70866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86230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HBase – Tables in regions</a:t>
            </a:r>
            <a:endParaRPr lang="en-US" b="1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256CFE3-8BF2-BE41-A143-C49CEA03F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2454" y="1198124"/>
            <a:ext cx="5796824" cy="529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25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HBase – Components</a:t>
            </a:r>
            <a:endParaRPr lang="en-US" b="1" u="sng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9ABAAB-DBD7-BE4F-BD41-804C28E5B3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745" y="1377274"/>
            <a:ext cx="7064577" cy="49164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4011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HBase – </a:t>
            </a:r>
            <a:r>
              <a:rPr lang="en-US" sz="3000" b="1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Physical layout</a:t>
            </a:r>
            <a:endParaRPr lang="en-US"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1A3DB4-DCB4-5C4A-8303-B8D29C60AD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930" y="1331675"/>
            <a:ext cx="7780670" cy="4913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75987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1">
            <a:extLst>
              <a:ext uri="{FF2B5EF4-FFF2-40B4-BE49-F238E27FC236}">
                <a16:creationId xmlns:a16="http://schemas.microsoft.com/office/drawing/2014/main" id="{87620CE1-860B-5A4E-8B00-1476FAFB21B1}"/>
              </a:ext>
            </a:extLst>
          </p:cNvPr>
          <p:cNvSpPr txBox="1">
            <a:spLocks/>
          </p:cNvSpPr>
          <p:nvPr/>
        </p:nvSpPr>
        <p:spPr>
          <a:xfrm>
            <a:off x="314325" y="427038"/>
            <a:ext cx="8296275" cy="534987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25" tIns="45700" rIns="91425" bIns="45700" rtlCol="0" anchor="b" anchorCtr="0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5000"/>
              </a:lnSpc>
              <a:spcBef>
                <a:spcPts val="0"/>
              </a:spcBef>
            </a:pPr>
            <a:r>
              <a:rPr lang="en-US" sz="3000" dirty="0">
                <a:solidFill>
                  <a:srgbClr val="4CB3E7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HBase – Writing</a:t>
            </a:r>
            <a:endParaRPr lang="en-US" b="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A8255A7-4B14-1F46-8DD6-E88F2EE8D7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2062" y="1291617"/>
            <a:ext cx="6400800" cy="513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88850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10004</TotalTime>
  <Words>1336</Words>
  <Application>Microsoft Macintosh PowerPoint</Application>
  <PresentationFormat>On-screen Show (4:3)</PresentationFormat>
  <Paragraphs>241</Paragraphs>
  <Slides>32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Helvetica Neue Light</vt:lpstr>
      <vt:lpstr>Office Theme</vt:lpstr>
      <vt:lpstr>HBase, Kafka &amp; Bloom Filters: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</dc:title>
  <dc:creator>Marilson Campos</dc:creator>
  <cp:lastModifiedBy>Marilson Campos</cp:lastModifiedBy>
  <cp:revision>234</cp:revision>
  <cp:lastPrinted>2021-08-29T17:12:34Z</cp:lastPrinted>
  <dcterms:created xsi:type="dcterms:W3CDTF">2015-08-09T19:29:26Z</dcterms:created>
  <dcterms:modified xsi:type="dcterms:W3CDTF">2022-03-12T16:04:55Z</dcterms:modified>
</cp:coreProperties>
</file>

<file path=docProps/thumbnail.jpeg>
</file>